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89" r:id="rId3"/>
    <p:sldId id="399" r:id="rId5"/>
    <p:sldId id="380" r:id="rId6"/>
    <p:sldId id="381" r:id="rId7"/>
    <p:sldId id="382" r:id="rId8"/>
    <p:sldId id="383" r:id="rId9"/>
    <p:sldId id="384" r:id="rId10"/>
    <p:sldId id="385" r:id="rId11"/>
    <p:sldId id="386" r:id="rId12"/>
    <p:sldId id="387" r:id="rId13"/>
    <p:sldId id="388" r:id="rId14"/>
    <p:sldId id="390" r:id="rId15"/>
    <p:sldId id="391" r:id="rId16"/>
    <p:sldId id="392" r:id="rId17"/>
    <p:sldId id="393" r:id="rId18"/>
    <p:sldId id="394" r:id="rId19"/>
    <p:sldId id="395" r:id="rId20"/>
    <p:sldId id="396" r:id="rId21"/>
    <p:sldId id="397" r:id="rId22"/>
    <p:sldId id="400" r:id="rId23"/>
    <p:sldId id="398" r:id="rId24"/>
    <p:sldId id="401" r:id="rId25"/>
    <p:sldId id="402" r:id="rId26"/>
    <p:sldId id="403" r:id="rId27"/>
    <p:sldId id="404" r:id="rId28"/>
    <p:sldId id="405" r:id="rId29"/>
    <p:sldId id="406" r:id="rId30"/>
    <p:sldId id="407" r:id="rId31"/>
    <p:sldId id="411" r:id="rId32"/>
    <p:sldId id="408" r:id="rId33"/>
    <p:sldId id="409" r:id="rId34"/>
  </p:sldIdLst>
  <p:sldSz cx="12192000" cy="6858000"/>
  <p:notesSz cx="6858000" cy="9144000"/>
  <p:custDataLst>
    <p:tags r:id="rId3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5686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534" y="90"/>
      </p:cViewPr>
      <p:guideLst>
        <p:guide orient="horz" pos="220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8" Type="http://schemas.openxmlformats.org/officeDocument/2006/relationships/tags" Target="tags/tag1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422CF-0D80-45B7-804E-B558B97AB2E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8C390-5DFC-4387-A3E4-66C09358981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849C2A-8E95-4FC5-A23A-17CF15F700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包图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emf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emf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emf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emf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7.emf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6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2.emf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3.emf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6.emf"/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3.emf"/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6.emf"/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4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0.emf"/><Relationship Id="rId4" Type="http://schemas.openxmlformats.org/officeDocument/2006/relationships/image" Target="../media/image39.emf"/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5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4.emf"/><Relationship Id="rId4" Type="http://schemas.openxmlformats.org/officeDocument/2006/relationships/image" Target="../media/image43.emf"/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6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8.emf"/><Relationship Id="rId4" Type="http://schemas.openxmlformats.org/officeDocument/2006/relationships/image" Target="../media/image47.emf"/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7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2.emf"/><Relationship Id="rId4" Type="http://schemas.openxmlformats.org/officeDocument/2006/relationships/image" Target="../media/image51.emf"/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emf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0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7.emf"/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1.emf"/><Relationship Id="rId4" Type="http://schemas.openxmlformats.org/officeDocument/2006/relationships/image" Target="../media/image60.emf"/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emf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emf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emf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emf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emf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1591310" y="2039620"/>
            <a:ext cx="8044815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defTabSz="914400">
              <a:defRPr/>
            </a:pPr>
            <a:r>
              <a:rPr lang="zh-CN" altLang="en-US" sz="4800" b="1" dirty="0">
                <a:solidFill>
                  <a:srgbClr val="142938"/>
                </a:solidFill>
                <a:latin typeface="Agency FB" panose="020B0503020202020204" pitchFamily="34" charset="0"/>
                <a:ea typeface="经典综艺体简" panose="02010609000101010101" pitchFamily="49" charset="-122"/>
                <a:cs typeface="经典综艺体简" panose="02010609000101010101" pitchFamily="49" charset="-122"/>
              </a:rPr>
              <a:t>第二章	程序设计基本知识</a:t>
            </a:r>
            <a:endParaRPr lang="zh-CN" altLang="en-US" sz="4800" b="1" dirty="0">
              <a:solidFill>
                <a:srgbClr val="142938"/>
              </a:solidFill>
              <a:latin typeface="Agency FB" panose="020B0503020202020204" pitchFamily="34" charset="0"/>
              <a:ea typeface="经典综艺体简" panose="02010609000101010101" pitchFamily="49" charset="-122"/>
              <a:cs typeface="经典综艺体简" panose="02010609000101010101" pitchFamily="49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664384" y="3553144"/>
            <a:ext cx="4083510" cy="521970"/>
          </a:xfrm>
          <a:prstGeom prst="rect">
            <a:avLst/>
          </a:prstGeom>
          <a:solidFill>
            <a:srgbClr val="115687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 defTabSz="914400">
              <a:defRPr/>
            </a:pPr>
            <a:r>
              <a:rPr lang="zh-CN" altLang="en-US" sz="2800" b="1" dirty="0">
                <a:solidFill>
                  <a:prstClr val="white"/>
                </a:solidFill>
                <a:latin typeface="Century Gothic" panose="020B0502020202020204" pitchFamily="34" charset="0"/>
              </a:rPr>
              <a:t>第</a:t>
            </a:r>
            <a:r>
              <a:rPr lang="en-US" altLang="zh-CN" sz="2800" b="1" dirty="0">
                <a:solidFill>
                  <a:prstClr val="white"/>
                </a:solidFill>
                <a:latin typeface="Century Gothic" panose="020B0502020202020204" pitchFamily="34" charset="0"/>
              </a:rPr>
              <a:t>8</a:t>
            </a:r>
            <a:r>
              <a:rPr lang="zh-CN" altLang="en-US" sz="2800" b="1" dirty="0">
                <a:solidFill>
                  <a:prstClr val="white"/>
                </a:solidFill>
                <a:latin typeface="Century Gothic" panose="020B0502020202020204" pitchFamily="34" charset="0"/>
              </a:rPr>
              <a:t>节 树</a:t>
            </a:r>
            <a:endParaRPr lang="zh-CN" altLang="en-US" sz="28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31" name="组合 30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56" name="矩形 55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9" name="矩形 58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33" name="矩形 3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grpSp>
        <p:nvGrpSpPr>
          <p:cNvPr id="60" name="组合 59"/>
          <p:cNvGrpSpPr/>
          <p:nvPr/>
        </p:nvGrpSpPr>
        <p:grpSpPr>
          <a:xfrm>
            <a:off x="0" y="4"/>
            <a:ext cx="12192000" cy="318973"/>
            <a:chOff x="0" y="6629400"/>
            <a:chExt cx="12192000" cy="228600"/>
          </a:xfrm>
        </p:grpSpPr>
        <p:grpSp>
          <p:nvGrpSpPr>
            <p:cNvPr id="61" name="组合 60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67" name="矩形 66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9" name="矩形 68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70" name="矩形 69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62" name="组合 61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63" name="矩形 6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5" name="矩形 6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71" name="矩形 70"/>
          <p:cNvSpPr/>
          <p:nvPr/>
        </p:nvSpPr>
        <p:spPr>
          <a:xfrm>
            <a:off x="1843543" y="855965"/>
            <a:ext cx="7725192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dirty="0"/>
              <a:t>《</a:t>
            </a:r>
            <a:r>
              <a:rPr lang="zh-CN" altLang="en-US" sz="3600" dirty="0"/>
              <a:t>信息学奥赛一本通</a:t>
            </a:r>
            <a:r>
              <a:rPr lang="en-US" altLang="zh-CN" sz="3600" dirty="0"/>
              <a:t>·</a:t>
            </a:r>
            <a:r>
              <a:rPr lang="zh-CN" altLang="en-US" sz="3600" dirty="0"/>
              <a:t>初赛真题解析</a:t>
            </a:r>
            <a:r>
              <a:rPr lang="en-US" altLang="zh-CN" sz="3600" dirty="0"/>
              <a:t>》</a:t>
            </a:r>
            <a:endParaRPr lang="zh-CN" altLang="en-US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kern="1200" cap="none" spc="0" normalizeH="0" baseline="0" noProof="0" dirty="0">
                <a:solidFill>
                  <a:srgbClr val="142938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08</a:t>
            </a:r>
            <a:endParaRPr kumimoji="0" lang="en-US" altLang="zh-CN" sz="2800" b="1" i="0" kern="1200" cap="none" spc="0" normalizeH="0" baseline="0" noProof="0" dirty="0">
              <a:solidFill>
                <a:srgbClr val="142938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524000" y="355757"/>
            <a:ext cx="792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defTabSz="914400">
              <a:defRPr/>
            </a:pPr>
            <a:r>
              <a:rPr lang="zh-CN" altLang="en-US" sz="2400" b="1" dirty="0">
                <a:solidFill>
                  <a:srgbClr val="142938"/>
                </a:solidFill>
                <a:latin typeface="微软雅黑" panose="020B0503020204020204" charset="-122"/>
                <a:sym typeface="+mn-ea"/>
              </a:rPr>
              <a:t>例题</a:t>
            </a:r>
            <a:endParaRPr lang="zh-CN" altLang="en-US" sz="2400" b="1" dirty="0">
              <a:solidFill>
                <a:srgbClr val="142938"/>
              </a:solidFill>
              <a:latin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590" y="1221740"/>
            <a:ext cx="8811260" cy="49790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kern="1200" cap="none" spc="0" normalizeH="0" baseline="0" noProof="0" dirty="0">
                <a:solidFill>
                  <a:srgbClr val="142938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07</a:t>
            </a:r>
            <a:endParaRPr kumimoji="0" lang="en-US" altLang="zh-CN" sz="2800" b="1" i="0" kern="1200" cap="none" spc="0" normalizeH="0" baseline="0" noProof="0" dirty="0">
              <a:solidFill>
                <a:srgbClr val="142938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524000" y="355757"/>
            <a:ext cx="792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defTabSz="914400">
              <a:defRPr/>
            </a:pPr>
            <a:r>
              <a:rPr lang="zh-CN" altLang="en-US" sz="2400" b="1" dirty="0">
                <a:solidFill>
                  <a:srgbClr val="142938"/>
                </a:solidFill>
                <a:latin typeface="微软雅黑" panose="020B0503020204020204" charset="-122"/>
                <a:sym typeface="+mn-ea"/>
              </a:rPr>
              <a:t>例题</a:t>
            </a:r>
            <a:endParaRPr lang="zh-CN" altLang="en-US" sz="2400" b="1" dirty="0">
              <a:solidFill>
                <a:srgbClr val="142938"/>
              </a:solidFill>
              <a:latin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220" y="815975"/>
            <a:ext cx="8047990" cy="57524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kern="1200" cap="none" spc="0" normalizeH="0" baseline="0" noProof="0" dirty="0">
                <a:solidFill>
                  <a:srgbClr val="142938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08</a:t>
            </a:r>
            <a:endParaRPr kumimoji="0" lang="en-US" altLang="zh-CN" sz="2800" b="1" i="0" kern="1200" cap="none" spc="0" normalizeH="0" baseline="0" noProof="0" dirty="0">
              <a:solidFill>
                <a:srgbClr val="142938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524000" y="355757"/>
            <a:ext cx="792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defTabSz="914400">
              <a:defRPr/>
            </a:pPr>
            <a:r>
              <a:rPr lang="zh-CN" altLang="en-US" sz="2400" b="1" dirty="0">
                <a:solidFill>
                  <a:srgbClr val="142938"/>
                </a:solidFill>
                <a:latin typeface="微软雅黑" panose="020B0503020204020204" charset="-122"/>
                <a:sym typeface="+mn-ea"/>
              </a:rPr>
              <a:t>例题</a:t>
            </a:r>
            <a:endParaRPr lang="zh-CN" altLang="en-US" sz="2400" b="1" dirty="0">
              <a:solidFill>
                <a:srgbClr val="142938"/>
              </a:solidFill>
              <a:latin typeface="微软雅黑" panose="020B050302020402020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095" y="1537970"/>
            <a:ext cx="9909175" cy="33629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kern="1200" cap="none" spc="0" normalizeH="0" baseline="0" noProof="0" dirty="0">
                <a:solidFill>
                  <a:srgbClr val="142938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08</a:t>
            </a:r>
            <a:endParaRPr kumimoji="0" lang="en-US" altLang="zh-CN" sz="2800" b="1" i="0" kern="1200" cap="none" spc="0" normalizeH="0" baseline="0" noProof="0" dirty="0">
              <a:solidFill>
                <a:srgbClr val="142938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524000" y="355757"/>
            <a:ext cx="14020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defTabSz="914400">
              <a:defRPr/>
            </a:pPr>
            <a:r>
              <a:rPr lang="zh-CN" altLang="en-US" sz="2400" b="1" dirty="0">
                <a:solidFill>
                  <a:srgbClr val="142938"/>
                </a:solidFill>
                <a:latin typeface="微软雅黑" panose="020B0503020204020204" charset="-122"/>
                <a:sym typeface="+mn-ea"/>
              </a:rPr>
              <a:t>课堂练习</a:t>
            </a:r>
            <a:endParaRPr lang="zh-CN" altLang="en-US" sz="2400" b="1" dirty="0">
              <a:solidFill>
                <a:srgbClr val="142938"/>
              </a:solidFill>
              <a:latin typeface="微软雅黑" panose="020B050302020402020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b="85732"/>
          <a:stretch>
            <a:fillRect/>
          </a:stretch>
        </p:blipFill>
        <p:spPr>
          <a:xfrm>
            <a:off x="1623695" y="1313180"/>
            <a:ext cx="9163050" cy="53086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695" y="2487295"/>
            <a:ext cx="8467090" cy="26181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kern="1200" cap="none" spc="0" normalizeH="0" baseline="0" noProof="0" dirty="0">
                <a:solidFill>
                  <a:srgbClr val="142938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08</a:t>
            </a:r>
            <a:endParaRPr kumimoji="0" lang="en-US" altLang="zh-CN" sz="2800" b="1" i="0" kern="1200" cap="none" spc="0" normalizeH="0" baseline="0" noProof="0" dirty="0">
              <a:solidFill>
                <a:srgbClr val="142938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524000" y="355757"/>
            <a:ext cx="20116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defTabSz="914400">
              <a:defRPr/>
            </a:pPr>
            <a:r>
              <a:rPr lang="zh-CN" altLang="en-US" sz="2400" b="1" dirty="0">
                <a:solidFill>
                  <a:srgbClr val="142938"/>
                </a:solidFill>
                <a:latin typeface="微软雅黑" panose="020B0503020204020204" charset="-122"/>
                <a:sym typeface="+mn-ea"/>
              </a:rPr>
              <a:t>二叉树的性质</a:t>
            </a:r>
            <a:endParaRPr lang="en-US" altLang="zh-CN" sz="2400" b="1" dirty="0">
              <a:solidFill>
                <a:srgbClr val="142938"/>
              </a:solidFill>
              <a:latin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335" y="2032635"/>
            <a:ext cx="9879330" cy="14979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kern="1200" cap="none" spc="0" normalizeH="0" baseline="0" noProof="0" dirty="0">
                <a:solidFill>
                  <a:srgbClr val="142938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08</a:t>
            </a:r>
            <a:endParaRPr kumimoji="0" lang="en-US" altLang="zh-CN" sz="2800" b="1" i="0" kern="1200" cap="none" spc="0" normalizeH="0" baseline="0" noProof="0" dirty="0">
              <a:solidFill>
                <a:srgbClr val="142938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524000" y="355757"/>
            <a:ext cx="20116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defTabSz="914400">
              <a:defRPr/>
            </a:pPr>
            <a:r>
              <a:rPr lang="zh-CN" altLang="en-US" sz="2400" b="1" dirty="0">
                <a:solidFill>
                  <a:srgbClr val="142938"/>
                </a:solidFill>
                <a:latin typeface="微软雅黑" panose="020B0503020204020204" charset="-122"/>
                <a:sym typeface="+mn-ea"/>
              </a:rPr>
              <a:t>二叉树的性质</a:t>
            </a:r>
            <a:endParaRPr lang="en-US" altLang="zh-CN" sz="2400" b="1" dirty="0">
              <a:solidFill>
                <a:srgbClr val="142938"/>
              </a:solidFill>
              <a:latin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b="64827"/>
          <a:stretch>
            <a:fillRect/>
          </a:stretch>
        </p:blipFill>
        <p:spPr>
          <a:xfrm>
            <a:off x="1690370" y="1104900"/>
            <a:ext cx="8810625" cy="44189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kern="1200" cap="none" spc="0" normalizeH="0" baseline="0" noProof="0" dirty="0">
                <a:solidFill>
                  <a:srgbClr val="142938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08</a:t>
            </a:r>
            <a:endParaRPr kumimoji="0" lang="en-US" altLang="zh-CN" sz="2800" b="1" i="0" kern="1200" cap="none" spc="0" normalizeH="0" baseline="0" noProof="0" dirty="0">
              <a:solidFill>
                <a:srgbClr val="142938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524000" y="355757"/>
            <a:ext cx="20116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defTabSz="914400">
              <a:defRPr/>
            </a:pPr>
            <a:r>
              <a:rPr lang="zh-CN" altLang="en-US" sz="2400" b="1" dirty="0">
                <a:solidFill>
                  <a:srgbClr val="142938"/>
                </a:solidFill>
                <a:latin typeface="微软雅黑" panose="020B0503020204020204" charset="-122"/>
                <a:sym typeface="+mn-ea"/>
              </a:rPr>
              <a:t>二叉树的性质</a:t>
            </a:r>
            <a:endParaRPr lang="en-US" altLang="zh-CN" sz="2400" b="1" dirty="0">
              <a:solidFill>
                <a:srgbClr val="142938"/>
              </a:solidFill>
              <a:latin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205" y="1016000"/>
            <a:ext cx="4028440" cy="22536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1985" y="1131570"/>
            <a:ext cx="3580765" cy="225361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6130" y="3743325"/>
            <a:ext cx="3503930" cy="220726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6305" y="3743325"/>
            <a:ext cx="3503930" cy="22536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kern="1200" cap="none" spc="0" normalizeH="0" baseline="0" noProof="0" dirty="0">
                <a:solidFill>
                  <a:srgbClr val="142938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08</a:t>
            </a:r>
            <a:endParaRPr kumimoji="0" lang="en-US" altLang="zh-CN" sz="2800" b="1" i="0" kern="1200" cap="none" spc="0" normalizeH="0" baseline="0" noProof="0" dirty="0">
              <a:solidFill>
                <a:srgbClr val="142938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524000" y="355757"/>
            <a:ext cx="20116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defTabSz="914400">
              <a:defRPr/>
            </a:pPr>
            <a:r>
              <a:rPr lang="zh-CN" altLang="en-US" sz="2400" b="1" dirty="0">
                <a:solidFill>
                  <a:srgbClr val="142938"/>
                </a:solidFill>
                <a:latin typeface="微软雅黑" panose="020B0503020204020204" charset="-122"/>
                <a:sym typeface="+mn-ea"/>
              </a:rPr>
              <a:t>二叉树的性质</a:t>
            </a:r>
            <a:endParaRPr lang="en-US" altLang="zh-CN" sz="2400" b="1" dirty="0">
              <a:solidFill>
                <a:srgbClr val="142938"/>
              </a:solidFill>
              <a:latin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805" y="1581150"/>
            <a:ext cx="8942705" cy="3696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kern="1200" cap="none" spc="0" normalizeH="0" baseline="0" noProof="0" dirty="0">
                <a:solidFill>
                  <a:srgbClr val="142938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08</a:t>
            </a:r>
            <a:endParaRPr kumimoji="0" lang="en-US" altLang="zh-CN" sz="2800" b="1" i="0" kern="1200" cap="none" spc="0" normalizeH="0" baseline="0" noProof="0" dirty="0">
              <a:solidFill>
                <a:srgbClr val="142938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524000" y="355757"/>
            <a:ext cx="20116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defTabSz="914400">
              <a:defRPr/>
            </a:pPr>
            <a:r>
              <a:rPr lang="zh-CN" altLang="en-US" sz="2400" b="1" dirty="0">
                <a:solidFill>
                  <a:srgbClr val="142938"/>
                </a:solidFill>
                <a:latin typeface="微软雅黑" panose="020B0503020204020204" charset="-122"/>
                <a:sym typeface="+mn-ea"/>
              </a:rPr>
              <a:t>二叉树的性质</a:t>
            </a:r>
            <a:endParaRPr lang="zh-CN" altLang="en-US" sz="2400" b="1" dirty="0">
              <a:solidFill>
                <a:srgbClr val="142938"/>
              </a:solidFill>
              <a:latin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805" y="1666240"/>
            <a:ext cx="9627870" cy="2902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kern="1200" cap="none" spc="0" normalizeH="0" baseline="0" noProof="0" dirty="0">
                <a:solidFill>
                  <a:srgbClr val="142938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08</a:t>
            </a:r>
            <a:endParaRPr kumimoji="0" lang="en-US" altLang="zh-CN" sz="2800" b="1" i="0" kern="1200" cap="none" spc="0" normalizeH="0" baseline="0" noProof="0" dirty="0">
              <a:solidFill>
                <a:srgbClr val="142938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524000" y="355757"/>
            <a:ext cx="14020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defTabSz="914400">
              <a:defRPr/>
            </a:pPr>
            <a:r>
              <a:rPr lang="zh-CN" altLang="en-US" sz="2400" b="1" dirty="0">
                <a:solidFill>
                  <a:srgbClr val="142938"/>
                </a:solidFill>
                <a:latin typeface="微软雅黑" panose="020B0503020204020204" charset="-122"/>
                <a:sym typeface="+mn-ea"/>
              </a:rPr>
              <a:t>课堂练习</a:t>
            </a:r>
            <a:endParaRPr lang="zh-CN" altLang="en-US" sz="2400" b="1" dirty="0">
              <a:solidFill>
                <a:srgbClr val="142938"/>
              </a:solidFill>
              <a:latin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740" y="1282700"/>
            <a:ext cx="9765665" cy="18510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450" y="3445510"/>
            <a:ext cx="4740910" cy="267271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2820" y="3383280"/>
            <a:ext cx="4963795" cy="2797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圆角矩形 115"/>
          <p:cNvSpPr/>
          <p:nvPr/>
        </p:nvSpPr>
        <p:spPr>
          <a:xfrm>
            <a:off x="4294891" y="1605517"/>
            <a:ext cx="4487601" cy="49677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25400">
            <a:gradFill flip="none" rotWithShape="1">
              <a:gsLst>
                <a:gs pos="0">
                  <a:srgbClr val="CFCFCF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39700" dist="635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3" name="圆角矩形 116"/>
          <p:cNvSpPr/>
          <p:nvPr/>
        </p:nvSpPr>
        <p:spPr>
          <a:xfrm>
            <a:off x="4294891" y="2417418"/>
            <a:ext cx="4487601" cy="49677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25400">
            <a:gradFill flip="none" rotWithShape="1">
              <a:gsLst>
                <a:gs pos="0">
                  <a:srgbClr val="CFCFCF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39700" dist="635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4" name="圆角矩形 117"/>
          <p:cNvSpPr/>
          <p:nvPr/>
        </p:nvSpPr>
        <p:spPr>
          <a:xfrm>
            <a:off x="4291081" y="3229651"/>
            <a:ext cx="4487601" cy="49677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25400">
            <a:gradFill flip="none" rotWithShape="1">
              <a:gsLst>
                <a:gs pos="0">
                  <a:srgbClr val="CFCFCF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39700" dist="635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4550633" y="1641511"/>
            <a:ext cx="396900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zh-CN" altLang="en-US" sz="24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Aharoni" panose="02010803020104030203" pitchFamily="2" charset="-79"/>
              </a:rPr>
              <a:t>一、树的定义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Aharoni" panose="02010803020104030203" pitchFamily="2" charset="-79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4550633" y="2449312"/>
            <a:ext cx="396900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zh-CN" altLang="en-US" sz="24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Aharoni" panose="02010803020104030203" pitchFamily="2" charset="-79"/>
              </a:rPr>
              <a:t>二、树的相关概念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Aharoni" panose="02010803020104030203" pitchFamily="2" charset="-79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4550633" y="3214905"/>
            <a:ext cx="396900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zh-CN" altLang="en-US" sz="24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Aharoni" panose="02010803020104030203" pitchFamily="2" charset="-79"/>
              </a:rPr>
              <a:t>三、</a:t>
            </a:r>
            <a:r>
              <a:rPr lang="zh-CN" altLang="en-US" sz="24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Aharoni" panose="02010803020104030203" pitchFamily="2" charset="-79"/>
                <a:sym typeface="+mn-ea"/>
              </a:rPr>
              <a:t>树的性质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Aharoni" panose="02010803020104030203" pitchFamily="2" charset="-79"/>
              <a:sym typeface="+mn-ea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821112" y="2665803"/>
            <a:ext cx="1341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目录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52" name="组合 51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58" name="矩形 57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9" name="矩形 58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0" name="矩形 59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1" name="矩形 60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54" name="矩形 53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2" name="圆角矩形 117"/>
          <p:cNvSpPr/>
          <p:nvPr/>
        </p:nvSpPr>
        <p:spPr>
          <a:xfrm>
            <a:off x="4291081" y="4031021"/>
            <a:ext cx="4487601" cy="49677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5400">
            <a:gradFill flip="none" rotWithShape="1">
              <a:gsLst>
                <a:gs pos="0">
                  <a:srgbClr val="CFCFCF"/>
                </a:gs>
                <a:gs pos="100000">
                  <a:schemeClr val="bg1"/>
                </a:gs>
              </a:gsLst>
              <a:lin ang="2700000" scaled="1"/>
              <a:tileRect/>
            </a:gradFill>
          </a:ln>
          <a:effectLst>
            <a:innerShdw blurRad="139700" dist="63500" dir="13500000">
              <a:prstClr val="black">
                <a:alpha val="4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50633" y="4016275"/>
            <a:ext cx="396900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zh-CN" altLang="en-US" sz="24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Aharoni" panose="02010803020104030203" pitchFamily="2" charset="-79"/>
              </a:rPr>
              <a:t>四、二叉树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Aharoni" panose="02010803020104030203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3" grpId="0" bldLvl="0" animBg="1"/>
      <p:bldP spid="24" grpId="0" bldLvl="0" animBg="1"/>
      <p:bldP spid="46" grpId="0"/>
      <p:bldP spid="47" grpId="0"/>
      <p:bldP spid="48" grpId="0"/>
      <p:bldP spid="2" grpId="0" bldLvl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等腰三角形 54"/>
          <p:cNvSpPr/>
          <p:nvPr/>
        </p:nvSpPr>
        <p:spPr>
          <a:xfrm rot="10800000">
            <a:off x="5445661" y="-3329"/>
            <a:ext cx="1300678" cy="571808"/>
          </a:xfrm>
          <a:prstGeom prst="triangle">
            <a:avLst/>
          </a:prstGeom>
          <a:solidFill>
            <a:srgbClr val="FCC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182620" y="2328545"/>
            <a:ext cx="6117590" cy="11988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Agency FB" panose="020B0503020202020204" pitchFamily="34" charset="0"/>
                <a:ea typeface="经典综艺体简" panose="02010609000101010101" pitchFamily="49" charset="-122"/>
                <a:cs typeface="经典综艺体简" panose="02010609000101010101" pitchFamily="49" charset="-122"/>
              </a:rPr>
              <a:t>【课堂练习】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Agency FB" panose="020B0503020202020204" pitchFamily="34" charset="0"/>
              <a:ea typeface="经典综艺体简" panose="02010609000101010101" pitchFamily="49" charset="-122"/>
              <a:cs typeface="经典综艺体简" panose="02010609000101010101" pitchFamily="49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6" name="组合 5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40" name="矩形 39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56" name="等腰三角形 55"/>
          <p:cNvSpPr/>
          <p:nvPr/>
        </p:nvSpPr>
        <p:spPr>
          <a:xfrm rot="10800000">
            <a:off x="5560672" y="48659"/>
            <a:ext cx="1070656" cy="470687"/>
          </a:xfrm>
          <a:prstGeom prst="triangle">
            <a:avLst/>
          </a:prstGeom>
          <a:solidFill>
            <a:srgbClr val="0E5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kern="1200" cap="none" spc="0" normalizeH="0" baseline="0" noProof="0" dirty="0">
                <a:solidFill>
                  <a:srgbClr val="142938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08</a:t>
            </a:r>
            <a:endParaRPr kumimoji="0" lang="en-US" altLang="zh-CN" sz="2800" b="1" i="0" kern="1200" cap="none" spc="0" normalizeH="0" baseline="0" noProof="0" dirty="0">
              <a:solidFill>
                <a:srgbClr val="142938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524000" y="355757"/>
            <a:ext cx="14020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defTabSz="914400">
              <a:defRPr/>
            </a:pPr>
            <a:r>
              <a:rPr lang="zh-CN" altLang="en-US" sz="2400" b="1" dirty="0">
                <a:solidFill>
                  <a:srgbClr val="142938"/>
                </a:solidFill>
                <a:latin typeface="微软雅黑" panose="020B0503020204020204" charset="-122"/>
                <a:sym typeface="+mn-ea"/>
              </a:rPr>
              <a:t>课堂练习</a:t>
            </a:r>
            <a:endParaRPr lang="zh-CN" altLang="en-US" sz="2400" b="1" dirty="0">
              <a:solidFill>
                <a:srgbClr val="142938"/>
              </a:solidFill>
              <a:latin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387475"/>
            <a:ext cx="10034270" cy="7607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359025"/>
            <a:ext cx="10034270" cy="114109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3726180"/>
            <a:ext cx="10034270" cy="114109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4475" y="5185410"/>
            <a:ext cx="10052050" cy="7607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kern="1200" cap="none" spc="0" normalizeH="0" baseline="0" noProof="0" dirty="0">
                <a:solidFill>
                  <a:srgbClr val="142938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08</a:t>
            </a:r>
            <a:endParaRPr kumimoji="0" lang="en-US" altLang="zh-CN" sz="2800" b="1" i="0" kern="1200" cap="none" spc="0" normalizeH="0" baseline="0" noProof="0" dirty="0">
              <a:solidFill>
                <a:srgbClr val="142938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524000" y="355757"/>
            <a:ext cx="14020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defTabSz="914400">
              <a:defRPr/>
            </a:pPr>
            <a:r>
              <a:rPr lang="zh-CN" altLang="en-US" sz="2400" b="1" dirty="0">
                <a:solidFill>
                  <a:srgbClr val="142938"/>
                </a:solidFill>
                <a:latin typeface="微软雅黑" panose="020B0503020204020204" charset="-122"/>
                <a:sym typeface="+mn-ea"/>
              </a:rPr>
              <a:t>课堂练习</a:t>
            </a:r>
            <a:endParaRPr lang="zh-CN" altLang="en-US" sz="2400" b="1" dirty="0">
              <a:solidFill>
                <a:srgbClr val="142938"/>
              </a:solidFill>
              <a:latin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210" y="1324610"/>
            <a:ext cx="9380855" cy="10648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210" y="2629535"/>
            <a:ext cx="9384030" cy="177546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0850" y="4645025"/>
            <a:ext cx="9363710" cy="1419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kern="1200" cap="none" spc="0" normalizeH="0" baseline="0" noProof="0" dirty="0">
                <a:solidFill>
                  <a:srgbClr val="142938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08</a:t>
            </a:r>
            <a:endParaRPr kumimoji="0" lang="en-US" altLang="zh-CN" sz="2800" b="1" i="0" kern="1200" cap="none" spc="0" normalizeH="0" baseline="0" noProof="0" dirty="0">
              <a:solidFill>
                <a:srgbClr val="142938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524000" y="355757"/>
            <a:ext cx="14020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defTabSz="914400">
              <a:defRPr/>
            </a:pPr>
            <a:r>
              <a:rPr lang="zh-CN" altLang="en-US" sz="2400" b="1" dirty="0">
                <a:solidFill>
                  <a:srgbClr val="142938"/>
                </a:solidFill>
                <a:latin typeface="微软雅黑" panose="020B0503020204020204" charset="-122"/>
                <a:sym typeface="+mn-ea"/>
              </a:rPr>
              <a:t>课堂练习</a:t>
            </a:r>
            <a:endParaRPr lang="zh-CN" altLang="en-US" sz="2400" b="1" dirty="0">
              <a:solidFill>
                <a:srgbClr val="142938"/>
              </a:solidFill>
              <a:latin typeface="微软雅黑" panose="020B0503020204020204" charset="-122"/>
              <a:sym typeface="+mn-ea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rcRect r="24747"/>
          <a:stretch>
            <a:fillRect/>
          </a:stretch>
        </p:blipFill>
        <p:spPr>
          <a:xfrm>
            <a:off x="367030" y="1456055"/>
            <a:ext cx="7274560" cy="183197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030" y="4197350"/>
            <a:ext cx="10984230" cy="166560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6615" y="1442085"/>
            <a:ext cx="2858770" cy="20262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kern="1200" cap="none" spc="0" normalizeH="0" baseline="0" noProof="0" dirty="0">
                <a:solidFill>
                  <a:srgbClr val="142938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08</a:t>
            </a:r>
            <a:endParaRPr kumimoji="0" lang="en-US" altLang="zh-CN" sz="2800" b="1" i="0" kern="1200" cap="none" spc="0" normalizeH="0" baseline="0" noProof="0" dirty="0">
              <a:solidFill>
                <a:srgbClr val="142938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524000" y="355757"/>
            <a:ext cx="14020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defTabSz="914400">
              <a:defRPr/>
            </a:pPr>
            <a:r>
              <a:rPr lang="zh-CN" altLang="en-US" sz="2400" b="1" dirty="0">
                <a:solidFill>
                  <a:srgbClr val="142938"/>
                </a:solidFill>
                <a:latin typeface="微软雅黑" panose="020B0503020204020204" charset="-122"/>
                <a:sym typeface="+mn-ea"/>
              </a:rPr>
              <a:t>课堂练习</a:t>
            </a:r>
            <a:endParaRPr lang="zh-CN" altLang="en-US" sz="2400" b="1" dirty="0">
              <a:solidFill>
                <a:srgbClr val="142938"/>
              </a:solidFill>
              <a:latin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17930"/>
            <a:ext cx="9653270" cy="14636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475" y="2872740"/>
            <a:ext cx="9665970" cy="73152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8920" y="3987800"/>
            <a:ext cx="9671685" cy="109791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8445" y="5297170"/>
            <a:ext cx="9648825" cy="731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kern="1200" cap="none" spc="0" normalizeH="0" baseline="0" noProof="0" dirty="0">
                <a:solidFill>
                  <a:srgbClr val="142938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08</a:t>
            </a:r>
            <a:endParaRPr kumimoji="0" lang="en-US" altLang="zh-CN" sz="2800" b="1" i="0" kern="1200" cap="none" spc="0" normalizeH="0" baseline="0" noProof="0" dirty="0">
              <a:solidFill>
                <a:srgbClr val="142938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524000" y="355757"/>
            <a:ext cx="14020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defTabSz="914400">
              <a:defRPr/>
            </a:pPr>
            <a:r>
              <a:rPr lang="zh-CN" altLang="en-US" sz="2400" b="1" dirty="0">
                <a:solidFill>
                  <a:srgbClr val="142938"/>
                </a:solidFill>
                <a:latin typeface="微软雅黑" panose="020B0503020204020204" charset="-122"/>
                <a:sym typeface="+mn-ea"/>
              </a:rPr>
              <a:t>课堂练习</a:t>
            </a:r>
            <a:endParaRPr lang="zh-CN" altLang="en-US" sz="2400" b="1" dirty="0">
              <a:solidFill>
                <a:srgbClr val="142938"/>
              </a:solidFill>
              <a:latin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805" y="1236345"/>
            <a:ext cx="9966960" cy="7556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805" y="2219325"/>
            <a:ext cx="9972675" cy="113411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0805" y="3536950"/>
            <a:ext cx="9966960" cy="7556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0805" y="4654550"/>
            <a:ext cx="9972675" cy="11341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kern="1200" cap="none" spc="0" normalizeH="0" baseline="0" noProof="0" dirty="0">
                <a:solidFill>
                  <a:srgbClr val="142938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08</a:t>
            </a:r>
            <a:endParaRPr kumimoji="0" lang="en-US" altLang="zh-CN" sz="2800" b="1" i="0" kern="1200" cap="none" spc="0" normalizeH="0" baseline="0" noProof="0" dirty="0">
              <a:solidFill>
                <a:srgbClr val="142938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524000" y="355757"/>
            <a:ext cx="14020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defTabSz="914400">
              <a:defRPr/>
            </a:pPr>
            <a:r>
              <a:rPr lang="zh-CN" altLang="en-US" sz="2400" b="1" dirty="0">
                <a:solidFill>
                  <a:srgbClr val="142938"/>
                </a:solidFill>
                <a:latin typeface="微软雅黑" panose="020B0503020204020204" charset="-122"/>
                <a:sym typeface="+mn-ea"/>
              </a:rPr>
              <a:t>课堂练习</a:t>
            </a:r>
            <a:endParaRPr lang="zh-CN" altLang="en-US" sz="2400" b="1" dirty="0">
              <a:solidFill>
                <a:srgbClr val="142938"/>
              </a:solidFill>
              <a:latin typeface="微软雅黑" panose="020B0503020204020204" charset="-122"/>
              <a:sym typeface="+mn-ea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21740"/>
            <a:ext cx="8895080" cy="168592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313430"/>
            <a:ext cx="8895080" cy="101155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5084445"/>
            <a:ext cx="8895080" cy="67437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1950" y="4487545"/>
            <a:ext cx="1640205" cy="1978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kern="1200" cap="none" spc="0" normalizeH="0" baseline="0" noProof="0" dirty="0">
                <a:solidFill>
                  <a:srgbClr val="142938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08</a:t>
            </a:r>
            <a:endParaRPr kumimoji="0" lang="en-US" altLang="zh-CN" sz="2800" b="1" i="0" kern="1200" cap="none" spc="0" normalizeH="0" baseline="0" noProof="0" dirty="0">
              <a:solidFill>
                <a:srgbClr val="142938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524000" y="355757"/>
            <a:ext cx="14020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defTabSz="914400">
              <a:defRPr/>
            </a:pPr>
            <a:r>
              <a:rPr lang="zh-CN" altLang="en-US" sz="2400" b="1" dirty="0">
                <a:solidFill>
                  <a:srgbClr val="142938"/>
                </a:solidFill>
                <a:latin typeface="微软雅黑" panose="020B0503020204020204" charset="-122"/>
                <a:sym typeface="+mn-ea"/>
              </a:rPr>
              <a:t>课堂练习</a:t>
            </a:r>
            <a:endParaRPr lang="zh-CN" altLang="en-US" sz="2400" b="1" dirty="0">
              <a:solidFill>
                <a:srgbClr val="142938"/>
              </a:solidFill>
              <a:latin typeface="微软雅黑" panose="020B050302020402020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323340"/>
            <a:ext cx="9464675" cy="7175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230755"/>
            <a:ext cx="9481820" cy="7175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3525" y="3315970"/>
            <a:ext cx="9464675" cy="7175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3525" y="4585335"/>
            <a:ext cx="9481820" cy="717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kern="1200" cap="none" spc="0" normalizeH="0" baseline="0" noProof="0" dirty="0">
                <a:solidFill>
                  <a:srgbClr val="142938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08</a:t>
            </a:r>
            <a:endParaRPr kumimoji="0" lang="en-US" altLang="zh-CN" sz="2800" b="1" i="0" kern="1200" cap="none" spc="0" normalizeH="0" baseline="0" noProof="0" dirty="0">
              <a:solidFill>
                <a:srgbClr val="142938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524000" y="355757"/>
            <a:ext cx="14020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defTabSz="914400">
              <a:defRPr/>
            </a:pPr>
            <a:r>
              <a:rPr lang="zh-CN" altLang="en-US" sz="2400" b="1" dirty="0">
                <a:solidFill>
                  <a:srgbClr val="142938"/>
                </a:solidFill>
                <a:latin typeface="微软雅黑" panose="020B0503020204020204" charset="-122"/>
                <a:sym typeface="+mn-ea"/>
              </a:rPr>
              <a:t>课堂练习</a:t>
            </a:r>
            <a:endParaRPr lang="zh-CN" altLang="en-US" sz="2400" b="1" dirty="0">
              <a:solidFill>
                <a:srgbClr val="142938"/>
              </a:solidFill>
              <a:latin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065" y="1351915"/>
            <a:ext cx="9099550" cy="13773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065" y="3604895"/>
            <a:ext cx="9095740" cy="10325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等腰三角形 54"/>
          <p:cNvSpPr/>
          <p:nvPr/>
        </p:nvSpPr>
        <p:spPr>
          <a:xfrm rot="10800000">
            <a:off x="5445661" y="-3329"/>
            <a:ext cx="1300678" cy="571808"/>
          </a:xfrm>
          <a:prstGeom prst="triangle">
            <a:avLst/>
          </a:prstGeom>
          <a:solidFill>
            <a:srgbClr val="FCC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062480" y="2328545"/>
            <a:ext cx="7081520" cy="11988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142938"/>
                </a:solidFill>
                <a:effectLst/>
                <a:uLnTx/>
                <a:uFillTx/>
                <a:latin typeface="Agency FB" panose="020B0503020202020204" pitchFamily="34" charset="0"/>
                <a:ea typeface="经典综艺体简" panose="02010609000101010101" pitchFamily="49" charset="-122"/>
                <a:cs typeface="经典综艺体简" panose="02010609000101010101" pitchFamily="49" charset="-122"/>
              </a:rPr>
              <a:t>【不定项选择题】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142938"/>
              </a:solidFill>
              <a:effectLst/>
              <a:uLnTx/>
              <a:uFillTx/>
              <a:latin typeface="Agency FB" panose="020B0503020202020204" pitchFamily="34" charset="0"/>
              <a:ea typeface="经典综艺体简" panose="02010609000101010101" pitchFamily="49" charset="-122"/>
              <a:cs typeface="经典综艺体简" panose="02010609000101010101" pitchFamily="49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6" name="组合 5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40" name="矩形 39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56" name="等腰三角形 55"/>
          <p:cNvSpPr/>
          <p:nvPr/>
        </p:nvSpPr>
        <p:spPr>
          <a:xfrm rot="10800000">
            <a:off x="5560672" y="48659"/>
            <a:ext cx="1070656" cy="470687"/>
          </a:xfrm>
          <a:prstGeom prst="triangle">
            <a:avLst/>
          </a:prstGeom>
          <a:solidFill>
            <a:srgbClr val="0E5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kern="1200" cap="none" spc="0" normalizeH="0" baseline="0" noProof="0" dirty="0">
                <a:solidFill>
                  <a:srgbClr val="142938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08</a:t>
            </a:r>
            <a:endParaRPr kumimoji="0" lang="en-US" altLang="zh-CN" sz="2800" b="1" i="0" kern="1200" cap="none" spc="0" normalizeH="0" baseline="0" noProof="0" dirty="0">
              <a:solidFill>
                <a:srgbClr val="142938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524000" y="355757"/>
            <a:ext cx="14020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defTabSz="914400">
              <a:defRPr/>
            </a:pPr>
            <a:r>
              <a:rPr lang="zh-CN" altLang="en-US" sz="2400" b="1" dirty="0">
                <a:solidFill>
                  <a:srgbClr val="142938"/>
                </a:solidFill>
                <a:latin typeface="微软雅黑" panose="020B0503020204020204" charset="-122"/>
                <a:sym typeface="+mn-ea"/>
              </a:rPr>
              <a:t>树的定义</a:t>
            </a:r>
            <a:endParaRPr lang="zh-CN" altLang="en-US" sz="2400" b="1" dirty="0">
              <a:solidFill>
                <a:srgbClr val="142938"/>
              </a:solidFill>
              <a:latin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635" y="859155"/>
            <a:ext cx="8888730" cy="5343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kern="1200" cap="none" spc="0" normalizeH="0" baseline="0" noProof="0" dirty="0">
                <a:solidFill>
                  <a:srgbClr val="142938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08</a:t>
            </a:r>
            <a:endParaRPr kumimoji="0" lang="en-US" altLang="zh-CN" sz="2800" b="1" i="0" kern="1200" cap="none" spc="0" normalizeH="0" baseline="0" noProof="0" dirty="0">
              <a:solidFill>
                <a:srgbClr val="142938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524000" y="355757"/>
            <a:ext cx="14020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defTabSz="914400">
              <a:defRPr/>
            </a:pPr>
            <a:r>
              <a:rPr lang="zh-CN" altLang="en-US" sz="2400" b="1" dirty="0">
                <a:solidFill>
                  <a:srgbClr val="142938"/>
                </a:solidFill>
                <a:latin typeface="微软雅黑" panose="020B0503020204020204" charset="-122"/>
                <a:sym typeface="+mn-ea"/>
              </a:rPr>
              <a:t>课堂练习</a:t>
            </a:r>
            <a:endParaRPr lang="zh-CN" altLang="en-US" sz="2400" b="1" dirty="0">
              <a:solidFill>
                <a:srgbClr val="142938"/>
              </a:solidFill>
              <a:latin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290" y="1221740"/>
            <a:ext cx="9234170" cy="1400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655" y="2892425"/>
            <a:ext cx="9235440" cy="105029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2608" y="4213225"/>
            <a:ext cx="9233535" cy="17500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kern="1200" cap="none" spc="0" normalizeH="0" baseline="0" noProof="0" dirty="0">
                <a:solidFill>
                  <a:srgbClr val="142938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08</a:t>
            </a:r>
            <a:endParaRPr kumimoji="0" lang="en-US" altLang="zh-CN" sz="2800" b="1" i="0" kern="1200" cap="none" spc="0" normalizeH="0" baseline="0" noProof="0" dirty="0">
              <a:solidFill>
                <a:srgbClr val="142938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524000" y="355757"/>
            <a:ext cx="14020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defTabSz="914400">
              <a:defRPr/>
            </a:pPr>
            <a:r>
              <a:rPr lang="zh-CN" altLang="en-US" sz="2400" b="1" dirty="0">
                <a:solidFill>
                  <a:srgbClr val="142938"/>
                </a:solidFill>
                <a:latin typeface="微软雅黑" panose="020B0503020204020204" charset="-122"/>
                <a:sym typeface="+mn-ea"/>
              </a:rPr>
              <a:t>课堂练习</a:t>
            </a:r>
            <a:endParaRPr lang="zh-CN" altLang="en-US" sz="2400" b="1" dirty="0">
              <a:solidFill>
                <a:srgbClr val="142938"/>
              </a:solidFill>
              <a:latin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710" y="859155"/>
            <a:ext cx="8797290" cy="13341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710" y="2455545"/>
            <a:ext cx="8797290" cy="100012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0710" y="3717925"/>
            <a:ext cx="8797290" cy="6667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0710" y="4646930"/>
            <a:ext cx="8797290" cy="16675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kern="1200" cap="none" spc="0" normalizeH="0" baseline="0" noProof="0" dirty="0">
                <a:solidFill>
                  <a:srgbClr val="142938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08</a:t>
            </a:r>
            <a:endParaRPr kumimoji="0" lang="en-US" altLang="zh-CN" sz="2800" b="1" i="0" kern="1200" cap="none" spc="0" normalizeH="0" baseline="0" noProof="0" dirty="0">
              <a:solidFill>
                <a:srgbClr val="142938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524000" y="355757"/>
            <a:ext cx="10972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defTabSz="914400">
              <a:defRPr/>
            </a:pPr>
            <a:r>
              <a:rPr lang="zh-CN" altLang="en-US" sz="2400" b="1" dirty="0">
                <a:solidFill>
                  <a:srgbClr val="142938"/>
                </a:solidFill>
                <a:latin typeface="微软雅黑" panose="020B0503020204020204" charset="-122"/>
                <a:sym typeface="+mn-ea"/>
              </a:rPr>
              <a:t>树的度</a:t>
            </a:r>
            <a:endParaRPr lang="zh-CN" altLang="en-US" sz="2400" b="1" dirty="0">
              <a:solidFill>
                <a:srgbClr val="142938"/>
              </a:solidFill>
              <a:latin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220" y="1473835"/>
            <a:ext cx="9272905" cy="4184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kern="1200" cap="none" spc="0" normalizeH="0" baseline="0" noProof="0" dirty="0">
                <a:solidFill>
                  <a:srgbClr val="142938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08</a:t>
            </a:r>
            <a:endParaRPr kumimoji="0" lang="en-US" altLang="zh-CN" sz="2800" b="1" i="0" kern="1200" cap="none" spc="0" normalizeH="0" baseline="0" noProof="0" dirty="0">
              <a:solidFill>
                <a:srgbClr val="142938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524000" y="355757"/>
            <a:ext cx="2316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defTabSz="914400">
              <a:defRPr/>
            </a:pPr>
            <a:r>
              <a:rPr lang="zh-CN" altLang="en-US" sz="2400" b="1" dirty="0">
                <a:solidFill>
                  <a:srgbClr val="142938"/>
                </a:solidFill>
                <a:latin typeface="微软雅黑" panose="020B0503020204020204" charset="-122"/>
                <a:sym typeface="+mn-ea"/>
              </a:rPr>
              <a:t>树的前驱和后继</a:t>
            </a:r>
            <a:endParaRPr lang="zh-CN" altLang="en-US" sz="2400" b="1" dirty="0">
              <a:solidFill>
                <a:srgbClr val="142938"/>
              </a:solidFill>
              <a:latin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048385"/>
            <a:ext cx="9716135" cy="5121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kern="1200" cap="none" spc="0" normalizeH="0" baseline="0" noProof="0" dirty="0">
                <a:solidFill>
                  <a:srgbClr val="142938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08</a:t>
            </a:r>
            <a:endParaRPr kumimoji="0" lang="en-US" altLang="zh-CN" sz="2800" b="1" i="0" kern="1200" cap="none" spc="0" normalizeH="0" baseline="0" noProof="0" dirty="0">
              <a:solidFill>
                <a:srgbClr val="142938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524000" y="355757"/>
            <a:ext cx="2316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defTabSz="914400">
              <a:defRPr/>
            </a:pPr>
            <a:r>
              <a:rPr lang="zh-CN" altLang="en-US" sz="2400" b="1" dirty="0">
                <a:solidFill>
                  <a:srgbClr val="142938"/>
                </a:solidFill>
                <a:latin typeface="微软雅黑" panose="020B0503020204020204" charset="-122"/>
                <a:sym typeface="+mn-ea"/>
              </a:rPr>
              <a:t>树中结点的层次</a:t>
            </a:r>
            <a:endParaRPr lang="zh-CN" altLang="en-US" sz="2400" b="1" dirty="0">
              <a:solidFill>
                <a:srgbClr val="142938"/>
              </a:solidFill>
              <a:latin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b="80337"/>
          <a:stretch>
            <a:fillRect/>
          </a:stretch>
        </p:blipFill>
        <p:spPr>
          <a:xfrm>
            <a:off x="1162685" y="1381760"/>
            <a:ext cx="10075545" cy="8940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585" y="2581275"/>
            <a:ext cx="8654415" cy="2968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kern="1200" cap="none" spc="0" normalizeH="0" baseline="0" noProof="0" dirty="0">
                <a:solidFill>
                  <a:srgbClr val="142938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08</a:t>
            </a:r>
            <a:endParaRPr kumimoji="0" lang="en-US" altLang="zh-CN" sz="2800" b="1" i="0" kern="1200" cap="none" spc="0" normalizeH="0" baseline="0" noProof="0" dirty="0">
              <a:solidFill>
                <a:srgbClr val="142938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524000" y="355757"/>
            <a:ext cx="7924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defTabSz="914400">
              <a:defRPr/>
            </a:pPr>
            <a:r>
              <a:rPr lang="zh-CN" altLang="en-US" sz="2400" b="1" dirty="0">
                <a:solidFill>
                  <a:srgbClr val="142938"/>
                </a:solidFill>
                <a:latin typeface="微软雅黑" panose="020B0503020204020204" charset="-122"/>
                <a:sym typeface="+mn-ea"/>
              </a:rPr>
              <a:t>森林</a:t>
            </a:r>
            <a:endParaRPr lang="zh-CN" altLang="en-US" sz="2400" b="1" dirty="0">
              <a:solidFill>
                <a:srgbClr val="142938"/>
              </a:solidFill>
              <a:latin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470" y="1911985"/>
            <a:ext cx="10064750" cy="3034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kern="1200" cap="none" spc="0" normalizeH="0" baseline="0" noProof="0" dirty="0">
                <a:solidFill>
                  <a:srgbClr val="142938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08</a:t>
            </a:r>
            <a:endParaRPr kumimoji="0" lang="en-US" altLang="zh-CN" sz="2800" b="1" i="0" kern="1200" cap="none" spc="0" normalizeH="0" baseline="0" noProof="0" dirty="0">
              <a:solidFill>
                <a:srgbClr val="142938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524000" y="355757"/>
            <a:ext cx="14020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defTabSz="914400">
              <a:defRPr/>
            </a:pPr>
            <a:r>
              <a:rPr lang="zh-CN" altLang="en-US" sz="2400" b="1" dirty="0">
                <a:solidFill>
                  <a:srgbClr val="142938"/>
                </a:solidFill>
                <a:latin typeface="微软雅黑" panose="020B0503020204020204" charset="-122"/>
                <a:sym typeface="+mn-ea"/>
              </a:rPr>
              <a:t>树的性质</a:t>
            </a:r>
            <a:endParaRPr lang="zh-CN" altLang="en-US" sz="2400" b="1" dirty="0">
              <a:solidFill>
                <a:srgbClr val="142938"/>
              </a:solidFill>
              <a:latin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760" y="1946275"/>
            <a:ext cx="9937115" cy="15068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479" r="41394" b="20297"/>
          <a:stretch>
            <a:fillRect/>
          </a:stretch>
        </p:blipFill>
        <p:spPr>
          <a:xfrm>
            <a:off x="0" y="32017"/>
            <a:ext cx="1360966" cy="11895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6761" y="336888"/>
            <a:ext cx="62744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kern="1200" cap="none" spc="0" normalizeH="0" baseline="0" noProof="0" dirty="0">
                <a:solidFill>
                  <a:srgbClr val="142938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08</a:t>
            </a:r>
            <a:endParaRPr kumimoji="0" lang="en-US" altLang="zh-CN" sz="2800" b="1" i="0" kern="1200" cap="none" spc="0" normalizeH="0" baseline="0" noProof="0" dirty="0">
              <a:solidFill>
                <a:srgbClr val="142938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6629400"/>
            <a:ext cx="12192000" cy="228600"/>
            <a:chOff x="0" y="6629400"/>
            <a:chExt cx="12192000" cy="228600"/>
          </a:xfrm>
        </p:grpSpPr>
        <p:grpSp>
          <p:nvGrpSpPr>
            <p:cNvPr id="7" name="组合 6"/>
            <p:cNvGrpSpPr/>
            <p:nvPr/>
          </p:nvGrpSpPr>
          <p:grpSpPr>
            <a:xfrm>
              <a:off x="0" y="6629400"/>
              <a:ext cx="6096000" cy="228600"/>
              <a:chOff x="0" y="6629400"/>
              <a:chExt cx="6822268" cy="2286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096000" y="6629400"/>
              <a:ext cx="6096000" cy="228600"/>
              <a:chOff x="0" y="6629400"/>
              <a:chExt cx="6822268" cy="228600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0" y="6629400"/>
                <a:ext cx="1705567" cy="228600"/>
              </a:xfrm>
              <a:prstGeom prst="rect">
                <a:avLst/>
              </a:prstGeom>
              <a:solidFill>
                <a:srgbClr val="FCC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705567" y="6629400"/>
                <a:ext cx="1705567" cy="228600"/>
              </a:xfrm>
              <a:prstGeom prst="rect">
                <a:avLst/>
              </a:prstGeom>
              <a:solidFill>
                <a:srgbClr val="35D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411134" y="6629400"/>
                <a:ext cx="1705567" cy="228600"/>
              </a:xfrm>
              <a:prstGeom prst="rect">
                <a:avLst/>
              </a:prstGeom>
              <a:solidFill>
                <a:srgbClr val="1156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116701" y="6629400"/>
                <a:ext cx="1705567" cy="228600"/>
              </a:xfrm>
              <a:prstGeom prst="rect">
                <a:avLst/>
              </a:prstGeom>
              <a:solidFill>
                <a:srgbClr val="554C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CC540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1524000" y="355757"/>
            <a:ext cx="10972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defTabSz="914400">
              <a:defRPr/>
            </a:pPr>
            <a:r>
              <a:rPr lang="zh-CN" altLang="en-US" sz="2400" b="1" dirty="0">
                <a:solidFill>
                  <a:srgbClr val="142938"/>
                </a:solidFill>
                <a:latin typeface="微软雅黑" panose="020B0503020204020204" charset="-122"/>
                <a:sym typeface="+mn-ea"/>
              </a:rPr>
              <a:t>二叉树</a:t>
            </a:r>
            <a:endParaRPr lang="zh-CN" altLang="en-US" sz="2400" b="1" dirty="0">
              <a:solidFill>
                <a:srgbClr val="142938"/>
              </a:solidFill>
              <a:latin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525" y="1379855"/>
            <a:ext cx="9380855" cy="35388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wipe/>
      </p:transition>
    </mc:Choice>
    <mc:Fallback>
      <p:transition>
        <p:wipe/>
      </p:transition>
    </mc:Fallback>
  </mc:AlternateContent>
</p:sld>
</file>

<file path=ppt/tags/tag1.xml><?xml version="1.0" encoding="utf-8"?>
<p:tagLst xmlns:p="http://schemas.openxmlformats.org/presentationml/2006/main">
  <p:tag name="ISPRING_PRESENTATION_TITLE" val="PowerPoint 演示文稿"/>
  <p:tag name="COMMONDATA" val="eyJoZGlkIjoiNzc1YzJjZTI3ZGZiYTRlMWU5YTY1ZWFmNjBlYWQ4OWMifQ=="/>
</p:tagLst>
</file>

<file path=ppt/theme/theme1.xml><?xml version="1.0" encoding="utf-8"?>
<a:theme xmlns:a="http://schemas.openxmlformats.org/drawingml/2006/main" name="Office 主题​​">
  <a:themeElements>
    <a:clrScheme name="自定义 2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15686"/>
      </a:accent1>
      <a:accent2>
        <a:srgbClr val="FCC540"/>
      </a:accent2>
      <a:accent3>
        <a:srgbClr val="554C51"/>
      </a:accent3>
      <a:accent4>
        <a:srgbClr val="35D1F1"/>
      </a:accent4>
      <a:accent5>
        <a:srgbClr val="7F7F7F"/>
      </a:accent5>
      <a:accent6>
        <a:srgbClr val="ED7D31"/>
      </a:accent6>
      <a:hlink>
        <a:srgbClr val="034A90"/>
      </a:hlink>
      <a:folHlink>
        <a:srgbClr val="954F72"/>
      </a:folHlink>
    </a:clrScheme>
    <a:fontScheme name="自定义 2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243</Words>
  <Application>WPS 演示</Application>
  <PresentationFormat>宽屏</PresentationFormat>
  <Paragraphs>128</Paragraphs>
  <Slides>31</Slides>
  <Notes>140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8" baseType="lpstr">
      <vt:lpstr>Arial</vt:lpstr>
      <vt:lpstr>宋体</vt:lpstr>
      <vt:lpstr>Wingdings</vt:lpstr>
      <vt:lpstr>Agency FB</vt:lpstr>
      <vt:lpstr>Trebuchet MS</vt:lpstr>
      <vt:lpstr>经典综艺体简</vt:lpstr>
      <vt:lpstr>Century Gothic</vt:lpstr>
      <vt:lpstr>Arial</vt:lpstr>
      <vt:lpstr>微软雅黑</vt:lpstr>
      <vt:lpstr>等线</vt:lpstr>
      <vt:lpstr>Aharoni</vt:lpstr>
      <vt:lpstr>Yu Gothic UI Semibold</vt:lpstr>
      <vt:lpstr>Arial Unicode MS</vt:lpstr>
      <vt:lpstr>Times New Roman</vt:lpstr>
      <vt:lpstr>Consolas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丁晓东</cp:lastModifiedBy>
  <cp:revision>92</cp:revision>
  <dcterms:created xsi:type="dcterms:W3CDTF">2017-08-18T03:02:00Z</dcterms:created>
  <dcterms:modified xsi:type="dcterms:W3CDTF">2025-07-23T10:35:52Z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CE0BDDEA957941E7B97E07F7167B63B9_13</vt:lpwstr>
  </property>
</Properties>
</file>